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E01CDF01-877B-4DAC-9098-175A431D909C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0B9A39D8-D4E1-4545-98B5-C8DD54F44880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30E45EC5-0602-4D3D-8CF6-3B3D95166876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 bwMode="auto"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 bwMode="auto"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 bwMode="auto"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 bwMode="auto"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DB37E45C-A002-4824-A2F3-B900FCC99936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C16FD63E-CAFE-488A-BE85-8B8840D9ABFA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8CCA32A0-96E9-4CE9-AB72-EF6D3FA4D3F3}" type="slidenum">
              <a:rPr/>
              <a:t/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C48B287E-8BE9-4CE6-8EE2-2B67F69D2F01}" type="slidenum">
              <a:rPr/>
              <a:t/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6B61C0D1-90EB-4C79-9730-F47072BE7A13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 bwMode="auto"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92624984-27E4-4559-9954-4DEC2ECEBD9C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0B64B330-E47C-44C8-9062-10D0C1E85BA0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4599A124-8355-4292-A7E7-AEA32EFDF70D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F194C1EC-CD15-4C89-9EC5-5EC2B1475E35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 bwMode="auto">
          <a:xfrm>
            <a:off x="4038480" y="6356520"/>
            <a:ext cx="4110840" cy="361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 bwMode="auto">
          <a:xfrm>
            <a:off x="86104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E15D32F1-3891-4567-B5AA-4A4990E9F44B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/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 bwMode="auto">
          <a:xfrm>
            <a:off x="8380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latin typeface="Times New Roman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latin typeface="Times New Roman"/>
              </a:rPr>
              <a:t>&lt;дата/время&gt;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1"/>
          <p:cNvSpPr/>
          <p:nvPr/>
        </p:nvSpPr>
        <p:spPr bwMode="auto">
          <a:xfrm>
            <a:off x="3118585" y="360000"/>
            <a:ext cx="5322411" cy="359280"/>
          </a:xfrm>
          <a:prstGeom prst="rect">
            <a:avLst/>
          </a:prstGeom>
          <a:gradFill rotWithShape="0">
            <a:gsLst>
              <a:gs pos="0">
                <a:srgbClr val="AEAEAE"/>
              </a:gs>
              <a:gs pos="100000">
                <a:srgbClr val="A4A4A4"/>
              </a:gs>
            </a:gsLst>
            <a:lin ang="5400000" scaled="1"/>
          </a:gradFill>
          <a:ln w="0">
            <a:noFill/>
          </a:ln>
          <a:effectLst>
            <a:outerShdw blurRad="50760" dist="37674" dir="18900000" algn="bl" rotWithShape="0">
              <a:srgbClr val="000000">
                <a:alpha val="40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600" b="0" strike="noStrike" spc="-1">
                <a:latin typeface="Times New Roman"/>
                <a:ea typeface="DejaVu Sans"/>
              </a:rPr>
              <a:t>Генеральный директор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2160000" y="1083600"/>
            <a:ext cx="7376400" cy="4496400"/>
          </a:xfrm>
          <a:prstGeom prst="rect">
            <a:avLst/>
          </a:prstGeom>
          <a:noFill/>
          <a:ln w="19080">
            <a:solidFill>
              <a:srgbClr val="1F4E79">
                <a:alpha val="0"/>
              </a:srgbClr>
            </a:solidFill>
            <a:prstDash val="sysDash"/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sp>
        <p:nvSpPr>
          <p:cNvPr id="63" name="Прямоугольник 13"/>
          <p:cNvSpPr/>
          <p:nvPr/>
        </p:nvSpPr>
        <p:spPr bwMode="auto">
          <a:xfrm rot="21597599">
            <a:off x="6813206" y="993925"/>
            <a:ext cx="2878540" cy="441833"/>
          </a:xfrm>
          <a:prstGeom prst="rect">
            <a:avLst/>
          </a:prstGeom>
          <a:gradFill rotWithShape="0">
            <a:gsLst>
              <a:gs pos="0">
                <a:srgbClr val="AEAEAE"/>
              </a:gs>
              <a:gs pos="100000">
                <a:srgbClr val="A4A4A4"/>
              </a:gs>
            </a:gsLst>
            <a:lin ang="5400000" scaled="1"/>
          </a:gradFill>
          <a:ln w="0">
            <a:noFill/>
          </a:ln>
          <a:effectLst>
            <a:outerShdw blurRad="50760" dist="37674" dir="18900000" algn="bl" rotWithShape="0">
              <a:srgbClr val="000000">
                <a:alpha val="40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500" b="0" strike="noStrike" spc="-1">
                <a:latin typeface="Times New Roman"/>
                <a:ea typeface="DejaVu Sans"/>
              </a:rPr>
              <a:t>Заместитель генерального директора 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68" name="Прямоугольник 2"/>
          <p:cNvSpPr/>
          <p:nvPr/>
        </p:nvSpPr>
        <p:spPr bwMode="auto">
          <a:xfrm>
            <a:off x="9338458" y="3000908"/>
            <a:ext cx="2386440" cy="53748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0">
            <a:noFill/>
          </a:ln>
          <a:effectLst>
            <a:outerShdw blurRad="50760" dist="37674" dir="18900000" algn="bl" rotWithShape="0">
              <a:srgbClr val="000000">
                <a:alpha val="4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spc="-1">
                <a:latin typeface="Times New Roman"/>
                <a:ea typeface="DejaVu Sans"/>
              </a:rPr>
              <a:t>Орган</a:t>
            </a:r>
            <a:r>
              <a:rPr lang="ru-RU" sz="1400" b="0" strike="noStrike" spc="-1">
                <a:latin typeface="Times New Roman"/>
                <a:ea typeface="DejaVu Sans"/>
              </a:rPr>
              <a:t> по сертификации систем менеджмента 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73" name="Прямоугольник 72"/>
          <p:cNvSpPr/>
          <p:nvPr/>
        </p:nvSpPr>
        <p:spPr bwMode="auto">
          <a:xfrm>
            <a:off x="3473293" y="1885867"/>
            <a:ext cx="6811915" cy="4482634"/>
          </a:xfrm>
          <a:prstGeom prst="rect">
            <a:avLst/>
          </a:prstGeom>
          <a:noFill/>
          <a:ln w="19080">
            <a:solidFill>
              <a:srgbClr val="1F4E79">
                <a:alpha val="0"/>
              </a:srgbClr>
            </a:solidFill>
            <a:prstDash val="sysDash"/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sp>
        <p:nvSpPr>
          <p:cNvPr id="76" name="Прямоугольник 15"/>
          <p:cNvSpPr/>
          <p:nvPr/>
        </p:nvSpPr>
        <p:spPr bwMode="auto">
          <a:xfrm>
            <a:off x="563505" y="2839320"/>
            <a:ext cx="2253142" cy="49248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0">
            <a:noFill/>
          </a:ln>
          <a:effectLst>
            <a:outerShdw blurRad="50760" dist="37674" dir="18900000" algn="bl" rotWithShape="0">
              <a:srgbClr val="000000">
                <a:alpha val="4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0" strike="noStrike" spc="-1">
                <a:latin typeface="Times New Roman"/>
                <a:ea typeface="DejaVu Sans"/>
              </a:rPr>
              <a:t>Отдел по классификации гостиниц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81" name="Прямоугольник 3"/>
          <p:cNvSpPr/>
          <p:nvPr/>
        </p:nvSpPr>
        <p:spPr bwMode="auto">
          <a:xfrm>
            <a:off x="9338458" y="2257432"/>
            <a:ext cx="2386440" cy="49248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0">
            <a:noFill/>
          </a:ln>
          <a:effectLst>
            <a:outerShdw blurRad="50760" dist="37674" dir="18900000" algn="bl" rotWithShape="0">
              <a:srgbClr val="000000">
                <a:alpha val="4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1400" b="0" strike="noStrike" spc="-1">
                <a:latin typeface="Times New Roman"/>
                <a:ea typeface="DejaVu Sans"/>
              </a:rPr>
              <a:t>Орган по сертификации продукции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15" name="Прямая соединительная линия 114"/>
          <p:cNvSpPr/>
          <p:nvPr/>
        </p:nvSpPr>
        <p:spPr bwMode="auto">
          <a:xfrm flipV="1">
            <a:off x="8455868" y="2172136"/>
            <a:ext cx="0" cy="0"/>
          </a:xfrm>
          <a:prstGeom prst="line">
            <a:avLst/>
          </a:prstGeom>
          <a:ln w="19080">
            <a:solidFill>
              <a:srgbClr val="3465A4"/>
            </a:solidFill>
            <a:round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sp>
        <p:nvSpPr>
          <p:cNvPr id="119" name="Прямоугольник 19"/>
          <p:cNvSpPr/>
          <p:nvPr/>
        </p:nvSpPr>
        <p:spPr bwMode="auto">
          <a:xfrm>
            <a:off x="610207" y="2035977"/>
            <a:ext cx="2206440" cy="540000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0">
            <a:noFill/>
          </a:ln>
          <a:effectLst>
            <a:outerShdw blurRad="50760" dist="37674" dir="18900000" algn="bl" rotWithShape="0">
              <a:srgbClr val="000000">
                <a:alpha val="4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defRPr/>
            </a:pPr>
            <a:r>
              <a:rPr lang="ru-RU" sz="1400" b="0" strike="noStrike" spc="-1">
                <a:latin typeface="Times New Roman"/>
                <a:ea typeface="DejaVu Sans"/>
              </a:rPr>
              <a:t>Отдел документационного обеспечения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63506" y="3526201"/>
            <a:ext cx="2253142" cy="477921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>
                <a:solidFill>
                  <a:schemeClr val="tx1"/>
                </a:solidFill>
                <a:latin typeface="Times New Roman"/>
                <a:cs typeface="Times New Roman"/>
              </a:rPr>
              <a:t>Менеджеры </a:t>
            </a:r>
            <a:r>
              <a:rPr lang="ru-RU" sz="1100">
                <a:solidFill>
                  <a:schemeClr val="tx1"/>
                </a:solidFill>
                <a:latin typeface="Times New Roman"/>
                <a:cs typeface="Times New Roman"/>
              </a:rPr>
              <a:t>по</a:t>
            </a:r>
            <a:r>
              <a:rPr lang="ru-RU" sz="1200">
                <a:solidFill>
                  <a:schemeClr val="tx1"/>
                </a:solidFill>
                <a:latin typeface="Times New Roman"/>
                <a:cs typeface="Times New Roman"/>
              </a:rPr>
              <a:t> продажам</a:t>
            </a:r>
            <a:endParaRPr/>
          </a:p>
        </p:txBody>
      </p:sp>
      <p:cxnSp>
        <p:nvCxnSpPr>
          <p:cNvPr id="14" name="Прямая соединительная линия 13"/>
          <p:cNvCxnSpPr>
            <a:cxnSpLocks/>
          </p:cNvCxnSpPr>
          <p:nvPr/>
        </p:nvCxnSpPr>
        <p:spPr bwMode="auto">
          <a:xfrm>
            <a:off x="8930613" y="655957"/>
            <a:ext cx="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 bwMode="auto">
          <a:xfrm>
            <a:off x="9338459" y="3663747"/>
            <a:ext cx="2386440" cy="477921"/>
          </a:xfrm>
          <a:prstGeom prst="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>
                <a:solidFill>
                  <a:schemeClr val="tx1"/>
                </a:solidFill>
                <a:latin typeface="Times New Roman"/>
                <a:cs typeface="Times New Roman"/>
              </a:rPr>
              <a:t>Финансовый отдел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211791" y="1879795"/>
            <a:ext cx="3399030" cy="3440668"/>
          </a:xfrm>
          <a:prstGeom prst="rect">
            <a:avLst/>
          </a:prstGeom>
          <a:gradFill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u="sng">
                <a:solidFill>
                  <a:schemeClr val="tx1"/>
                </a:solidFill>
                <a:latin typeface="Times New Roman"/>
                <a:cs typeface="Times New Roman"/>
              </a:rPr>
              <a:t>Учебный центр</a:t>
            </a:r>
            <a:endParaRPr/>
          </a:p>
          <a:p>
            <a:pPr algn="ctr">
              <a:defRPr/>
            </a:pPr>
            <a:endParaRPr lang="ru-RU" u="sng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Руководитель учебного центра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Заместитель руководителя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учебного центра</a:t>
            </a:r>
            <a:endParaRPr lang="en-US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Методист </a:t>
            </a:r>
            <a:endParaRPr/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 </a:t>
            </a:r>
            <a:endParaRPr/>
          </a:p>
        </p:txBody>
      </p:sp>
      <p:cxnSp>
        <p:nvCxnSpPr>
          <p:cNvPr id="26" name="Прямая со стрелкой 25"/>
          <p:cNvCxnSpPr>
            <a:cxnSpLocks/>
          </p:cNvCxnSpPr>
          <p:nvPr/>
        </p:nvCxnSpPr>
        <p:spPr bwMode="auto">
          <a:xfrm>
            <a:off x="1636295" y="1574142"/>
            <a:ext cx="0" cy="311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cxnSpLocks/>
          </p:cNvCxnSpPr>
          <p:nvPr/>
        </p:nvCxnSpPr>
        <p:spPr bwMode="auto">
          <a:xfrm>
            <a:off x="10643937" y="1574142"/>
            <a:ext cx="0" cy="545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cxnSpLocks/>
          </p:cNvCxnSpPr>
          <p:nvPr/>
        </p:nvCxnSpPr>
        <p:spPr bwMode="auto">
          <a:xfrm>
            <a:off x="455037" y="1885867"/>
            <a:ext cx="2484922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cxnSpLocks/>
          </p:cNvCxnSpPr>
          <p:nvPr/>
        </p:nvCxnSpPr>
        <p:spPr bwMode="auto">
          <a:xfrm flipV="1">
            <a:off x="2939959" y="1885867"/>
            <a:ext cx="0" cy="222940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cxnSpLocks/>
          </p:cNvCxnSpPr>
          <p:nvPr/>
        </p:nvCxnSpPr>
        <p:spPr bwMode="auto">
          <a:xfrm flipH="1" flipV="1">
            <a:off x="455037" y="1885867"/>
            <a:ext cx="15929" cy="222940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cxnSpLocks/>
          </p:cNvCxnSpPr>
          <p:nvPr/>
        </p:nvCxnSpPr>
        <p:spPr bwMode="auto">
          <a:xfrm>
            <a:off x="470966" y="4115270"/>
            <a:ext cx="2484922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cxnSpLocks/>
          </p:cNvCxnSpPr>
          <p:nvPr/>
        </p:nvCxnSpPr>
        <p:spPr bwMode="auto">
          <a:xfrm>
            <a:off x="9323728" y="2146717"/>
            <a:ext cx="2484922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Рисунок 1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750" y="2146717"/>
            <a:ext cx="12193" cy="223742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33" name="Рисунок 13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1850028" y="2150935"/>
            <a:ext cx="12193" cy="2237426"/>
          </a:xfrm>
          <a:prstGeom prst="rect">
            <a:avLst/>
          </a:prstGeom>
          <a:solidFill>
            <a:schemeClr val="tx1"/>
          </a:solidFill>
        </p:spPr>
      </p:pic>
      <p:cxnSp>
        <p:nvCxnSpPr>
          <p:cNvPr id="135" name="Прямая соединительная линия 134"/>
          <p:cNvCxnSpPr>
            <a:cxnSpLocks/>
          </p:cNvCxnSpPr>
          <p:nvPr/>
        </p:nvCxnSpPr>
        <p:spPr bwMode="auto">
          <a:xfrm>
            <a:off x="9323728" y="4387821"/>
            <a:ext cx="2484922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>
            <a:cxnSpLocks/>
            <a:stCxn id="46" idx="2"/>
          </p:cNvCxnSpPr>
          <p:nvPr/>
        </p:nvCxnSpPr>
        <p:spPr bwMode="auto">
          <a:xfrm>
            <a:off x="5779791" y="719280"/>
            <a:ext cx="0" cy="1127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cxnSpLocks/>
          </p:cNvCxnSpPr>
          <p:nvPr/>
        </p:nvCxnSpPr>
        <p:spPr bwMode="auto">
          <a:xfrm>
            <a:off x="7539610" y="678980"/>
            <a:ext cx="0" cy="254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>
            <a:cxnSpLocks/>
          </p:cNvCxnSpPr>
          <p:nvPr/>
        </p:nvCxnSpPr>
        <p:spPr bwMode="auto">
          <a:xfrm>
            <a:off x="1636295" y="1574142"/>
            <a:ext cx="41434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>
            <a:cxnSpLocks/>
          </p:cNvCxnSpPr>
          <p:nvPr/>
        </p:nvCxnSpPr>
        <p:spPr bwMode="auto">
          <a:xfrm>
            <a:off x="5744318" y="1574142"/>
            <a:ext cx="48996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>
            <a:cxnSpLocks/>
          </p:cNvCxnSpPr>
          <p:nvPr/>
        </p:nvCxnSpPr>
        <p:spPr bwMode="auto">
          <a:xfrm>
            <a:off x="7539610" y="1436763"/>
            <a:ext cx="0" cy="137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 bwMode="auto">
          <a:xfrm>
            <a:off x="8856757" y="138730"/>
            <a:ext cx="3574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latin typeface="Times New Roman"/>
                <a:cs typeface="Times New Roman"/>
              </a:rPr>
              <a:t>Приложение №1 к приказу </a:t>
            </a:r>
            <a:endParaRPr/>
          </a:p>
          <a:p>
            <a:pPr algn="ctr">
              <a:defRPr/>
            </a:pPr>
            <a:r>
              <a:rPr lang="ru-RU" sz="1200">
                <a:latin typeface="Times New Roman"/>
                <a:cs typeface="Times New Roman"/>
              </a:rPr>
              <a:t>№</a:t>
            </a:r>
            <a:r>
              <a:rPr lang="ru-RU" sz="1200" u="sng">
                <a:latin typeface="Times New Roman"/>
                <a:cs typeface="Times New Roman"/>
              </a:rPr>
              <a:t> 21 </a:t>
            </a:r>
            <a:r>
              <a:rPr lang="ru-RU" sz="1200">
                <a:latin typeface="Times New Roman"/>
                <a:cs typeface="Times New Roman"/>
              </a:rPr>
              <a:t> от «</a:t>
            </a:r>
            <a:r>
              <a:rPr lang="ru-RU" sz="1200" u="sng">
                <a:latin typeface="Times New Roman"/>
                <a:cs typeface="Times New Roman"/>
              </a:rPr>
              <a:t>07</a:t>
            </a:r>
            <a:r>
              <a:rPr lang="ru-RU" sz="1200">
                <a:latin typeface="Times New Roman"/>
                <a:cs typeface="Times New Roman"/>
              </a:rPr>
              <a:t>» </a:t>
            </a:r>
            <a:r>
              <a:rPr lang="ru-RU" sz="1200" u="sng">
                <a:latin typeface="Times New Roman"/>
                <a:cs typeface="Times New Roman"/>
              </a:rPr>
              <a:t>декабря</a:t>
            </a:r>
            <a:r>
              <a:rPr lang="ru-RU" sz="1200">
                <a:latin typeface="Times New Roman"/>
                <a:cs typeface="Times New Roman"/>
              </a:rPr>
              <a:t> 20</a:t>
            </a:r>
            <a:r>
              <a:rPr lang="ru-RU" sz="1200" u="sng">
                <a:latin typeface="Times New Roman"/>
                <a:cs typeface="Times New Roman"/>
              </a:rPr>
              <a:t>23</a:t>
            </a:r>
            <a:r>
              <a:rPr lang="ru-RU" sz="1200">
                <a:latin typeface="Times New Roman"/>
                <a:cs typeface="Times New Roman"/>
              </a:rPr>
              <a:t> г.</a:t>
            </a:r>
            <a:endParaRPr/>
          </a:p>
          <a:p>
            <a:pPr algn="ctr">
              <a:defRPr/>
            </a:pPr>
            <a:r>
              <a:rPr lang="ru-RU" sz="1200">
                <a:latin typeface="Times New Roman"/>
                <a:cs typeface="Times New Roman"/>
              </a:rPr>
              <a:t>Организационная структура  </a:t>
            </a:r>
            <a:endParaRPr/>
          </a:p>
          <a:p>
            <a:pPr algn="ctr">
              <a:defRPr/>
            </a:pPr>
            <a:r>
              <a:rPr lang="ru-RU" sz="1200">
                <a:latin typeface="Times New Roman"/>
                <a:cs typeface="Times New Roman"/>
              </a:rPr>
              <a:t>Учебного центра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>Широкоэкранный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Пуляевская Алина Витальевна</dc:creator>
  <cp:keywords/>
  <dc:description/>
  <dc:identifier/>
  <dc:language>ru-RU</dc:language>
  <cp:lastModifiedBy>Родион Алёшкин</cp:lastModifiedBy>
  <cp:revision>65</cp:revision>
  <dcterms:created xsi:type="dcterms:W3CDTF">2022-06-21T10:15:14Z</dcterms:created>
  <dcterms:modified xsi:type="dcterms:W3CDTF">2024-04-05T15:03:16Z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1</vt:i4>
  </property>
</Properties>
</file>